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59"/>
  </p:normalViewPr>
  <p:slideViewPr>
    <p:cSldViewPr snapToGrid="0" snapToObjects="1">
      <p:cViewPr varScale="1">
        <p:scale>
          <a:sx n="144" d="100"/>
          <a:sy n="144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0AAB1-D9C3-7246-8C96-EFDE861A6EC0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C83924-B089-6E47-B7D8-5BC6EB124299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sz="2000" b="1" dirty="0"/>
            <a:t>Threat of </a:t>
          </a:r>
        </a:p>
        <a:p>
          <a:r>
            <a:rPr lang="en-GB" sz="2000" b="1" dirty="0"/>
            <a:t>New Entrants</a:t>
          </a:r>
        </a:p>
        <a:p>
          <a:endParaRPr lang="en-GB" sz="2000" dirty="0"/>
        </a:p>
      </dgm:t>
    </dgm:pt>
    <dgm:pt modelId="{951F984B-E1A0-884A-AF67-67F98CE24B11}" type="parTrans" cxnId="{6C2D84DC-9492-8B46-B422-3F9C1238FB4A}">
      <dgm:prSet/>
      <dgm:spPr/>
      <dgm:t>
        <a:bodyPr/>
        <a:lstStyle/>
        <a:p>
          <a:endParaRPr lang="en-GB"/>
        </a:p>
      </dgm:t>
    </dgm:pt>
    <dgm:pt modelId="{14BC3214-8217-E147-89B1-C175E9695CD5}" type="sibTrans" cxnId="{6C2D84DC-9492-8B46-B422-3F9C1238FB4A}">
      <dgm:prSet/>
      <dgm:spPr/>
      <dgm:t>
        <a:bodyPr/>
        <a:lstStyle/>
        <a:p>
          <a:endParaRPr lang="en-GB"/>
        </a:p>
      </dgm:t>
    </dgm:pt>
    <dgm:pt modelId="{BEE2476F-1F3E-A142-8BFF-5332F501BC5F}">
      <dgm:prSet phldrT="[Text]" custT="1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GB" sz="2000" b="1" dirty="0"/>
            <a:t>Power of Customers</a:t>
          </a:r>
        </a:p>
        <a:p>
          <a:endParaRPr lang="en-GB" sz="2500" dirty="0"/>
        </a:p>
      </dgm:t>
    </dgm:pt>
    <dgm:pt modelId="{0F8F56D6-7E49-3E44-BB51-E10EB54A0FC3}" type="parTrans" cxnId="{CC1CD3AF-CC82-0F44-8E04-F00DFA68416A}">
      <dgm:prSet/>
      <dgm:spPr/>
      <dgm:t>
        <a:bodyPr/>
        <a:lstStyle/>
        <a:p>
          <a:endParaRPr lang="en-GB"/>
        </a:p>
      </dgm:t>
    </dgm:pt>
    <dgm:pt modelId="{41ACE51C-D74F-0C49-A870-81AA0B4185F3}" type="sibTrans" cxnId="{CC1CD3AF-CC82-0F44-8E04-F00DFA68416A}">
      <dgm:prSet/>
      <dgm:spPr/>
      <dgm:t>
        <a:bodyPr/>
        <a:lstStyle/>
        <a:p>
          <a:endParaRPr lang="en-GB"/>
        </a:p>
      </dgm:t>
    </dgm:pt>
    <dgm:pt modelId="{2B34D44B-EADC-C24B-8947-6008CBA311B6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GB" sz="2000" b="1" dirty="0"/>
            <a:t>Threat of Substitutes</a:t>
          </a:r>
        </a:p>
        <a:p>
          <a:endParaRPr lang="en-GB" sz="2500" dirty="0"/>
        </a:p>
      </dgm:t>
    </dgm:pt>
    <dgm:pt modelId="{9002E62D-FA70-5C47-B5D9-F641154003AE}" type="parTrans" cxnId="{2F8CE578-65CC-D049-AEE6-867F6A14FE15}">
      <dgm:prSet/>
      <dgm:spPr/>
      <dgm:t>
        <a:bodyPr/>
        <a:lstStyle/>
        <a:p>
          <a:endParaRPr lang="en-GB"/>
        </a:p>
      </dgm:t>
    </dgm:pt>
    <dgm:pt modelId="{093FB74D-1A06-C042-BD84-B1D3644E6BD6}" type="sibTrans" cxnId="{2F8CE578-65CC-D049-AEE6-867F6A14FE15}">
      <dgm:prSet/>
      <dgm:spPr/>
      <dgm:t>
        <a:bodyPr/>
        <a:lstStyle/>
        <a:p>
          <a:endParaRPr lang="en-GB"/>
        </a:p>
      </dgm:t>
    </dgm:pt>
    <dgm:pt modelId="{5D6801FC-2CD9-9947-B709-9383E5EBE196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GB" sz="2000" b="1" dirty="0">
              <a:solidFill>
                <a:schemeClr val="tx1"/>
              </a:solidFill>
            </a:rPr>
            <a:t>Power of Supplier</a:t>
          </a:r>
        </a:p>
        <a:p>
          <a:endParaRPr lang="en-GB" sz="2000" dirty="0">
            <a:solidFill>
              <a:schemeClr val="tx1"/>
            </a:solidFill>
          </a:endParaRPr>
        </a:p>
      </dgm:t>
    </dgm:pt>
    <dgm:pt modelId="{CA53DAED-A9CC-954E-B572-37EC8A2E657B}" type="parTrans" cxnId="{6C4B1B77-2910-D247-A745-ACE21253447C}">
      <dgm:prSet/>
      <dgm:spPr/>
      <dgm:t>
        <a:bodyPr/>
        <a:lstStyle/>
        <a:p>
          <a:endParaRPr lang="en-GB"/>
        </a:p>
      </dgm:t>
    </dgm:pt>
    <dgm:pt modelId="{AA812F6B-330C-1A4E-8EB3-AA8842B313A8}" type="sibTrans" cxnId="{6C4B1B77-2910-D247-A745-ACE21253447C}">
      <dgm:prSet/>
      <dgm:spPr/>
      <dgm:t>
        <a:bodyPr/>
        <a:lstStyle/>
        <a:p>
          <a:endParaRPr lang="en-GB"/>
        </a:p>
      </dgm:t>
    </dgm:pt>
    <dgm:pt modelId="{6C8F6336-4FEB-874F-BC26-5A76C6F30E0B}" type="pres">
      <dgm:prSet presAssocID="{B670AAB1-D9C3-7246-8C96-EFDE861A6EC0}" presName="cycle" presStyleCnt="0">
        <dgm:presLayoutVars>
          <dgm:dir/>
          <dgm:resizeHandles val="exact"/>
        </dgm:presLayoutVars>
      </dgm:prSet>
      <dgm:spPr/>
    </dgm:pt>
    <dgm:pt modelId="{FFE63C6F-EDEC-6E4A-8B1B-77FE2D1B2F56}" type="pres">
      <dgm:prSet presAssocID="{7EC83924-B089-6E47-B7D8-5BC6EB124299}" presName="node" presStyleLbl="node1" presStyleIdx="0" presStyleCnt="4">
        <dgm:presLayoutVars>
          <dgm:bulletEnabled val="1"/>
        </dgm:presLayoutVars>
      </dgm:prSet>
      <dgm:spPr/>
    </dgm:pt>
    <dgm:pt modelId="{7E17A5FE-05C9-CA4C-B4CE-CB3B2256CD96}" type="pres">
      <dgm:prSet presAssocID="{7EC83924-B089-6E47-B7D8-5BC6EB124299}" presName="spNode" presStyleCnt="0"/>
      <dgm:spPr/>
    </dgm:pt>
    <dgm:pt modelId="{549DBC46-66D3-2944-ACBA-FB80AAAF2AA8}" type="pres">
      <dgm:prSet presAssocID="{14BC3214-8217-E147-89B1-C175E9695CD5}" presName="sibTrans" presStyleLbl="sibTrans1D1" presStyleIdx="0" presStyleCnt="4"/>
      <dgm:spPr/>
    </dgm:pt>
    <dgm:pt modelId="{0666409A-D080-1E45-AF67-C29BD162BF47}" type="pres">
      <dgm:prSet presAssocID="{BEE2476F-1F3E-A142-8BFF-5332F501BC5F}" presName="node" presStyleLbl="node1" presStyleIdx="1" presStyleCnt="4" custScaleX="83032">
        <dgm:presLayoutVars>
          <dgm:bulletEnabled val="1"/>
        </dgm:presLayoutVars>
      </dgm:prSet>
      <dgm:spPr/>
    </dgm:pt>
    <dgm:pt modelId="{98830754-D537-F541-A496-48D6642191EF}" type="pres">
      <dgm:prSet presAssocID="{BEE2476F-1F3E-A142-8BFF-5332F501BC5F}" presName="spNode" presStyleCnt="0"/>
      <dgm:spPr/>
    </dgm:pt>
    <dgm:pt modelId="{4C517F10-B6E4-C946-98EA-E0304060A3FA}" type="pres">
      <dgm:prSet presAssocID="{41ACE51C-D74F-0C49-A870-81AA0B4185F3}" presName="sibTrans" presStyleLbl="sibTrans1D1" presStyleIdx="1" presStyleCnt="4"/>
      <dgm:spPr/>
    </dgm:pt>
    <dgm:pt modelId="{FB072338-5E4C-104A-8A7B-602C66A858C5}" type="pres">
      <dgm:prSet presAssocID="{2B34D44B-EADC-C24B-8947-6008CBA311B6}" presName="node" presStyleLbl="node1" presStyleIdx="2" presStyleCnt="4">
        <dgm:presLayoutVars>
          <dgm:bulletEnabled val="1"/>
        </dgm:presLayoutVars>
      </dgm:prSet>
      <dgm:spPr/>
    </dgm:pt>
    <dgm:pt modelId="{F97F8E68-F0B0-F946-9041-B51A171BA8A9}" type="pres">
      <dgm:prSet presAssocID="{2B34D44B-EADC-C24B-8947-6008CBA311B6}" presName="spNode" presStyleCnt="0"/>
      <dgm:spPr/>
    </dgm:pt>
    <dgm:pt modelId="{0D3FF356-6A74-4349-95E3-4C8072289915}" type="pres">
      <dgm:prSet presAssocID="{093FB74D-1A06-C042-BD84-B1D3644E6BD6}" presName="sibTrans" presStyleLbl="sibTrans1D1" presStyleIdx="2" presStyleCnt="4"/>
      <dgm:spPr/>
    </dgm:pt>
    <dgm:pt modelId="{79D95F20-CAA4-6F44-9F1C-CBB70AE2F279}" type="pres">
      <dgm:prSet presAssocID="{5D6801FC-2CD9-9947-B709-9383E5EBE196}" presName="node" presStyleLbl="node1" presStyleIdx="3" presStyleCnt="4" custScaleX="82874">
        <dgm:presLayoutVars>
          <dgm:bulletEnabled val="1"/>
        </dgm:presLayoutVars>
      </dgm:prSet>
      <dgm:spPr/>
    </dgm:pt>
    <dgm:pt modelId="{9DAC9A20-3756-D946-A7A8-16C402E8225F}" type="pres">
      <dgm:prSet presAssocID="{5D6801FC-2CD9-9947-B709-9383E5EBE196}" presName="spNode" presStyleCnt="0"/>
      <dgm:spPr/>
    </dgm:pt>
    <dgm:pt modelId="{522370A7-933E-3F42-9E9E-B75DD706AD55}" type="pres">
      <dgm:prSet presAssocID="{AA812F6B-330C-1A4E-8EB3-AA8842B313A8}" presName="sibTrans" presStyleLbl="sibTrans1D1" presStyleIdx="3" presStyleCnt="4"/>
      <dgm:spPr/>
    </dgm:pt>
  </dgm:ptLst>
  <dgm:cxnLst>
    <dgm:cxn modelId="{BBB4502B-2A01-D946-9803-E53F3A28631F}" type="presOf" srcId="{14BC3214-8217-E147-89B1-C175E9695CD5}" destId="{549DBC46-66D3-2944-ACBA-FB80AAAF2AA8}" srcOrd="0" destOrd="0" presId="urn:microsoft.com/office/officeart/2005/8/layout/cycle6"/>
    <dgm:cxn modelId="{652F5D58-1530-E644-B2F5-20D7133E5852}" type="presOf" srcId="{B670AAB1-D9C3-7246-8C96-EFDE861A6EC0}" destId="{6C8F6336-4FEB-874F-BC26-5A76C6F30E0B}" srcOrd="0" destOrd="0" presId="urn:microsoft.com/office/officeart/2005/8/layout/cycle6"/>
    <dgm:cxn modelId="{6C4B1B77-2910-D247-A745-ACE21253447C}" srcId="{B670AAB1-D9C3-7246-8C96-EFDE861A6EC0}" destId="{5D6801FC-2CD9-9947-B709-9383E5EBE196}" srcOrd="3" destOrd="0" parTransId="{CA53DAED-A9CC-954E-B572-37EC8A2E657B}" sibTransId="{AA812F6B-330C-1A4E-8EB3-AA8842B313A8}"/>
    <dgm:cxn modelId="{2F8CE578-65CC-D049-AEE6-867F6A14FE15}" srcId="{B670AAB1-D9C3-7246-8C96-EFDE861A6EC0}" destId="{2B34D44B-EADC-C24B-8947-6008CBA311B6}" srcOrd="2" destOrd="0" parTransId="{9002E62D-FA70-5C47-B5D9-F641154003AE}" sibTransId="{093FB74D-1A06-C042-BD84-B1D3644E6BD6}"/>
    <dgm:cxn modelId="{7EF06587-1109-5949-B783-EB9072C67CD3}" type="presOf" srcId="{5D6801FC-2CD9-9947-B709-9383E5EBE196}" destId="{79D95F20-CAA4-6F44-9F1C-CBB70AE2F279}" srcOrd="0" destOrd="0" presId="urn:microsoft.com/office/officeart/2005/8/layout/cycle6"/>
    <dgm:cxn modelId="{3688728D-6176-4B4A-898E-533199D1C14C}" type="presOf" srcId="{BEE2476F-1F3E-A142-8BFF-5332F501BC5F}" destId="{0666409A-D080-1E45-AF67-C29BD162BF47}" srcOrd="0" destOrd="0" presId="urn:microsoft.com/office/officeart/2005/8/layout/cycle6"/>
    <dgm:cxn modelId="{F3F36AA9-C8AF-D94F-A8DE-2CAA6DBAD05B}" type="presOf" srcId="{41ACE51C-D74F-0C49-A870-81AA0B4185F3}" destId="{4C517F10-B6E4-C946-98EA-E0304060A3FA}" srcOrd="0" destOrd="0" presId="urn:microsoft.com/office/officeart/2005/8/layout/cycle6"/>
    <dgm:cxn modelId="{CC1CD3AF-CC82-0F44-8E04-F00DFA68416A}" srcId="{B670AAB1-D9C3-7246-8C96-EFDE861A6EC0}" destId="{BEE2476F-1F3E-A142-8BFF-5332F501BC5F}" srcOrd="1" destOrd="0" parTransId="{0F8F56D6-7E49-3E44-BB51-E10EB54A0FC3}" sibTransId="{41ACE51C-D74F-0C49-A870-81AA0B4185F3}"/>
    <dgm:cxn modelId="{622204B3-CB96-834C-A17E-21084EBDFCE1}" type="presOf" srcId="{093FB74D-1A06-C042-BD84-B1D3644E6BD6}" destId="{0D3FF356-6A74-4349-95E3-4C8072289915}" srcOrd="0" destOrd="0" presId="urn:microsoft.com/office/officeart/2005/8/layout/cycle6"/>
    <dgm:cxn modelId="{69D14CBD-BC46-4B47-9DBF-8EB09CE0EE99}" type="presOf" srcId="{AA812F6B-330C-1A4E-8EB3-AA8842B313A8}" destId="{522370A7-933E-3F42-9E9E-B75DD706AD55}" srcOrd="0" destOrd="0" presId="urn:microsoft.com/office/officeart/2005/8/layout/cycle6"/>
    <dgm:cxn modelId="{6C2D84DC-9492-8B46-B422-3F9C1238FB4A}" srcId="{B670AAB1-D9C3-7246-8C96-EFDE861A6EC0}" destId="{7EC83924-B089-6E47-B7D8-5BC6EB124299}" srcOrd="0" destOrd="0" parTransId="{951F984B-E1A0-884A-AF67-67F98CE24B11}" sibTransId="{14BC3214-8217-E147-89B1-C175E9695CD5}"/>
    <dgm:cxn modelId="{68AD6CF0-4958-FC43-BECD-7D9218116B84}" type="presOf" srcId="{2B34D44B-EADC-C24B-8947-6008CBA311B6}" destId="{FB072338-5E4C-104A-8A7B-602C66A858C5}" srcOrd="0" destOrd="0" presId="urn:microsoft.com/office/officeart/2005/8/layout/cycle6"/>
    <dgm:cxn modelId="{45089EF8-2F63-9642-ADB0-7862ECDFADCB}" type="presOf" srcId="{7EC83924-B089-6E47-B7D8-5BC6EB124299}" destId="{FFE63C6F-EDEC-6E4A-8B1B-77FE2D1B2F56}" srcOrd="0" destOrd="0" presId="urn:microsoft.com/office/officeart/2005/8/layout/cycle6"/>
    <dgm:cxn modelId="{13654119-B810-D544-BE96-29FD15DB80D8}" type="presParOf" srcId="{6C8F6336-4FEB-874F-BC26-5A76C6F30E0B}" destId="{FFE63C6F-EDEC-6E4A-8B1B-77FE2D1B2F56}" srcOrd="0" destOrd="0" presId="urn:microsoft.com/office/officeart/2005/8/layout/cycle6"/>
    <dgm:cxn modelId="{AE3E0A86-B537-A64F-9C86-05FDDCE62EE2}" type="presParOf" srcId="{6C8F6336-4FEB-874F-BC26-5A76C6F30E0B}" destId="{7E17A5FE-05C9-CA4C-B4CE-CB3B2256CD96}" srcOrd="1" destOrd="0" presId="urn:microsoft.com/office/officeart/2005/8/layout/cycle6"/>
    <dgm:cxn modelId="{7A93E8AD-EA7E-3E4F-AECD-C58663B377D9}" type="presParOf" srcId="{6C8F6336-4FEB-874F-BC26-5A76C6F30E0B}" destId="{549DBC46-66D3-2944-ACBA-FB80AAAF2AA8}" srcOrd="2" destOrd="0" presId="urn:microsoft.com/office/officeart/2005/8/layout/cycle6"/>
    <dgm:cxn modelId="{3DF94B0D-5A12-6249-947C-696BC1266FF5}" type="presParOf" srcId="{6C8F6336-4FEB-874F-BC26-5A76C6F30E0B}" destId="{0666409A-D080-1E45-AF67-C29BD162BF47}" srcOrd="3" destOrd="0" presId="urn:microsoft.com/office/officeart/2005/8/layout/cycle6"/>
    <dgm:cxn modelId="{DD137352-11B9-BA4F-92FE-AA2D84666733}" type="presParOf" srcId="{6C8F6336-4FEB-874F-BC26-5A76C6F30E0B}" destId="{98830754-D537-F541-A496-48D6642191EF}" srcOrd="4" destOrd="0" presId="urn:microsoft.com/office/officeart/2005/8/layout/cycle6"/>
    <dgm:cxn modelId="{02D4320C-6445-4049-9152-E7FF942D0C06}" type="presParOf" srcId="{6C8F6336-4FEB-874F-BC26-5A76C6F30E0B}" destId="{4C517F10-B6E4-C946-98EA-E0304060A3FA}" srcOrd="5" destOrd="0" presId="urn:microsoft.com/office/officeart/2005/8/layout/cycle6"/>
    <dgm:cxn modelId="{9EAF0304-B622-6840-9E2B-A34EBFD28D6B}" type="presParOf" srcId="{6C8F6336-4FEB-874F-BC26-5A76C6F30E0B}" destId="{FB072338-5E4C-104A-8A7B-602C66A858C5}" srcOrd="6" destOrd="0" presId="urn:microsoft.com/office/officeart/2005/8/layout/cycle6"/>
    <dgm:cxn modelId="{C94294DC-D286-C947-95A1-02D717EB67AA}" type="presParOf" srcId="{6C8F6336-4FEB-874F-BC26-5A76C6F30E0B}" destId="{F97F8E68-F0B0-F946-9041-B51A171BA8A9}" srcOrd="7" destOrd="0" presId="urn:microsoft.com/office/officeart/2005/8/layout/cycle6"/>
    <dgm:cxn modelId="{BC9B654B-72DF-744E-8868-02DE448D0051}" type="presParOf" srcId="{6C8F6336-4FEB-874F-BC26-5A76C6F30E0B}" destId="{0D3FF356-6A74-4349-95E3-4C8072289915}" srcOrd="8" destOrd="0" presId="urn:microsoft.com/office/officeart/2005/8/layout/cycle6"/>
    <dgm:cxn modelId="{81991113-509C-6D49-B425-0A40C658317A}" type="presParOf" srcId="{6C8F6336-4FEB-874F-BC26-5A76C6F30E0B}" destId="{79D95F20-CAA4-6F44-9F1C-CBB70AE2F279}" srcOrd="9" destOrd="0" presId="urn:microsoft.com/office/officeart/2005/8/layout/cycle6"/>
    <dgm:cxn modelId="{66DA9C44-0469-1747-8959-E3A4B6A49FD5}" type="presParOf" srcId="{6C8F6336-4FEB-874F-BC26-5A76C6F30E0B}" destId="{9DAC9A20-3756-D946-A7A8-16C402E8225F}" srcOrd="10" destOrd="0" presId="urn:microsoft.com/office/officeart/2005/8/layout/cycle6"/>
    <dgm:cxn modelId="{E4312443-357A-DC46-8830-9203A6755CD6}" type="presParOf" srcId="{6C8F6336-4FEB-874F-BC26-5A76C6F30E0B}" destId="{522370A7-933E-3F42-9E9E-B75DD706AD55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63C6F-EDEC-6E4A-8B1B-77FE2D1B2F56}">
      <dsp:nvSpPr>
        <dsp:cNvPr id="0" name=""/>
        <dsp:cNvSpPr/>
      </dsp:nvSpPr>
      <dsp:spPr>
        <a:xfrm>
          <a:off x="2810412" y="615"/>
          <a:ext cx="1864351" cy="1211828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Threat of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New Entrants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>
        <a:off x="2869569" y="59772"/>
        <a:ext cx="1746037" cy="1093514"/>
      </dsp:txXfrm>
    </dsp:sp>
    <dsp:sp modelId="{549DBC46-66D3-2944-ACBA-FB80AAAF2AA8}">
      <dsp:nvSpPr>
        <dsp:cNvPr id="0" name=""/>
        <dsp:cNvSpPr/>
      </dsp:nvSpPr>
      <dsp:spPr>
        <a:xfrm>
          <a:off x="1739118" y="606529"/>
          <a:ext cx="4006940" cy="4006940"/>
        </a:xfrm>
        <a:custGeom>
          <a:avLst/>
          <a:gdLst/>
          <a:ahLst/>
          <a:cxnLst/>
          <a:rect l="0" t="0" r="0" b="0"/>
          <a:pathLst>
            <a:path>
              <a:moveTo>
                <a:pt x="2949096" y="237207"/>
              </a:moveTo>
              <a:arcTo wR="2003470" hR="2003470" stAng="17889830" swAng="26278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6409A-D080-1E45-AF67-C29BD162BF47}">
      <dsp:nvSpPr>
        <dsp:cNvPr id="0" name=""/>
        <dsp:cNvSpPr/>
      </dsp:nvSpPr>
      <dsp:spPr>
        <a:xfrm>
          <a:off x="4972054" y="2004085"/>
          <a:ext cx="1548008" cy="121182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Power of Customers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5031211" y="2063242"/>
        <a:ext cx="1429694" cy="1093514"/>
      </dsp:txXfrm>
    </dsp:sp>
    <dsp:sp modelId="{4C517F10-B6E4-C946-98EA-E0304060A3FA}">
      <dsp:nvSpPr>
        <dsp:cNvPr id="0" name=""/>
        <dsp:cNvSpPr/>
      </dsp:nvSpPr>
      <dsp:spPr>
        <a:xfrm>
          <a:off x="1739118" y="606529"/>
          <a:ext cx="4006940" cy="4006940"/>
        </a:xfrm>
        <a:custGeom>
          <a:avLst/>
          <a:gdLst/>
          <a:ahLst/>
          <a:cxnLst/>
          <a:rect l="0" t="0" r="0" b="0"/>
          <a:pathLst>
            <a:path>
              <a:moveTo>
                <a:pt x="3908459" y="2623880"/>
              </a:moveTo>
              <a:arcTo wR="2003470" hR="2003470" stAng="1082352" swAng="26278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72338-5E4C-104A-8A7B-602C66A858C5}">
      <dsp:nvSpPr>
        <dsp:cNvPr id="0" name=""/>
        <dsp:cNvSpPr/>
      </dsp:nvSpPr>
      <dsp:spPr>
        <a:xfrm>
          <a:off x="2810412" y="4007556"/>
          <a:ext cx="1864351" cy="1211828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Threat of Substitutes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2869569" y="4066713"/>
        <a:ext cx="1746037" cy="1093514"/>
      </dsp:txXfrm>
    </dsp:sp>
    <dsp:sp modelId="{0D3FF356-6A74-4349-95E3-4C8072289915}">
      <dsp:nvSpPr>
        <dsp:cNvPr id="0" name=""/>
        <dsp:cNvSpPr/>
      </dsp:nvSpPr>
      <dsp:spPr>
        <a:xfrm>
          <a:off x="1739118" y="606529"/>
          <a:ext cx="4006940" cy="4006940"/>
        </a:xfrm>
        <a:custGeom>
          <a:avLst/>
          <a:gdLst/>
          <a:ahLst/>
          <a:cxnLst/>
          <a:rect l="0" t="0" r="0" b="0"/>
          <a:pathLst>
            <a:path>
              <a:moveTo>
                <a:pt x="1057843" y="3769732"/>
              </a:moveTo>
              <a:arcTo wR="2003470" hR="2003470" stAng="7089830" swAng="26278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95F20-CAA4-6F44-9F1C-CBB70AE2F279}">
      <dsp:nvSpPr>
        <dsp:cNvPr id="0" name=""/>
        <dsp:cNvSpPr/>
      </dsp:nvSpPr>
      <dsp:spPr>
        <a:xfrm>
          <a:off x="966587" y="2004085"/>
          <a:ext cx="1545062" cy="1211828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Power of Supplier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solidFill>
              <a:schemeClr val="tx1"/>
            </a:solidFill>
          </a:endParaRPr>
        </a:p>
      </dsp:txBody>
      <dsp:txXfrm>
        <a:off x="1025744" y="2063242"/>
        <a:ext cx="1426748" cy="1093514"/>
      </dsp:txXfrm>
    </dsp:sp>
    <dsp:sp modelId="{522370A7-933E-3F42-9E9E-B75DD706AD55}">
      <dsp:nvSpPr>
        <dsp:cNvPr id="0" name=""/>
        <dsp:cNvSpPr/>
      </dsp:nvSpPr>
      <dsp:spPr>
        <a:xfrm>
          <a:off x="1739118" y="606529"/>
          <a:ext cx="4006940" cy="4006940"/>
        </a:xfrm>
        <a:custGeom>
          <a:avLst/>
          <a:gdLst/>
          <a:ahLst/>
          <a:cxnLst/>
          <a:rect l="0" t="0" r="0" b="0"/>
          <a:pathLst>
            <a:path>
              <a:moveTo>
                <a:pt x="98480" y="1383060"/>
              </a:moveTo>
              <a:arcTo wR="2003470" hR="2003470" stAng="11882352" swAng="26278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8A2AD-7B39-E44B-BB82-12360709C063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66E30-F42C-5342-B4AF-BD33127C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sg/these-8-banks-are-putting-hipster-cafes-to-shame-with-rainbow-furniture-coffee-bars-and-a-grand-pian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hpUffu41K8&amp;list=PL8J9g_UZHhLAB2tSXFE49x2g1EyjygRXO&amp;index=14&amp;t=143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credit-suisse-direct-banking/credit-suisse-to-shift-focus-from-branches-to-digital-banking-idUSKCN1VG0C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https://www.businessinsider.sg/these-8-banks-are-putting-hipster-cafes-to-shame-with-rainbow-furniture-coffee-bars-and-a-grand-piano/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66E30-F42C-5342-B4AF-BD33127CD7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https://www.youtube.com/watch?v=5hpUffu41K8&amp;list=PL8J9g_UZHhLAB2tSXFE49x2g1EyjygRXO&amp;index=14&amp;t=143s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66E30-F42C-5342-B4AF-BD33127CD7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2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https://www.reuters.com/article/us-credit-suisse-direct-banking/credit-suisse-to-shift-focus-from-branches-to-digital-banking-idUSKCN1VG0CD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66E30-F42C-5342-B4AF-BD33127CD7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7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82C-11BD-FA45-834B-7561F936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8326D-8309-8847-9E4C-8CE872FCC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02766-DDEC-2444-AE4C-5C3AF3E6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88570-276E-E644-BA8D-5F495F61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5962-C53C-4D48-AB25-C922FD8E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6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998F-9BE0-F54A-BD17-D5C039E7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8AA5C-B8A9-414E-AFFB-1B7A831C0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2BAC-C428-114A-9E05-6C383294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8EC96-65F5-3244-88B2-D9E3DEBD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703A6-7F5C-414C-95CD-02381115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6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971C3-C24C-B641-8230-DBEC8A4A5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90827-ACFE-7144-ADB7-EA59701A4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7AB6D-4427-7642-9F85-0DF2A67E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55D3C-2383-E84D-BB63-FB6337A4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1DE1-25A6-BD47-AEF1-9009515F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AC91-2155-B54B-BBFA-4A48530B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3BF0-D436-1B40-912F-8143308E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05F12-D14D-0D4F-883C-F257F80D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E3E9C-DA27-694D-821C-3D47FAD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4E8DE-5695-0043-AA52-C775CD9B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5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B6B9-F77A-CC47-8910-8A9C97E7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FCDE7-CD80-A440-B6CA-5CF324EB0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0E12C-8C35-6949-A591-28F2034F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D45F-686E-6C4D-8F97-0E8CB42E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BB057-739D-2348-995F-BDEBAA00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5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A370-8487-1349-BAA9-256D6922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BEC0-FAEF-7048-8C5D-AD979A1F2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A9758-627E-8C44-8B22-96F638280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9D526-43FB-A94F-85A8-437754E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C2B0A-E903-674B-AA5C-0F942FF9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A167E-EDC9-4349-ADFE-6DD453F2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6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48B6-3DA0-7C47-BBF3-7EE2CE54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12F8A-F1C9-1145-A456-DF17D1BE3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5FF5E-BFB5-6644-9E2B-603F91F7B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580AE-93D0-BE49-8DF7-74583D379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21DDF-AFA0-8C49-A042-84D935318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C13B9-A458-8640-9857-1B464B9C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DED3F-FD26-3D49-9EE1-54DC636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E82D6-0E0C-124A-9687-B19D25E7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3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592D-D4F4-6649-A044-5963961F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C0435-D540-3E43-8C9B-EADD61C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B983A-95C7-7E4A-8424-B3F41850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3CC41-0245-0C4E-9886-69428B12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2BB24-C4A1-6445-B172-F4381FBD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A99F7-ECDD-024D-9444-579611E6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97A60-567F-B148-9D8E-C5918068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9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0BC-D591-954B-8152-BCD2D3EB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6414-DDF5-7A49-9499-5457294F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75AF0-670D-8047-99B3-E204332C3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F9CE-8B34-5841-8A1E-5F085F42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AE759-4098-D542-AD3E-8C99DA76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D5967-75E5-604E-90F3-77FF8A80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6FC0-7A91-0B41-9077-D4730FAC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ED857-8477-9349-9D64-849D75B97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92350-9F7B-2A47-B78E-58F201FA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663D-09CA-6146-9B80-8E414D6B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357BA-2086-DB42-9997-85F14C77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02CCA-0ECC-0540-9445-080E64CE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8828F-72D9-5A42-B3BC-F5BD6FC7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12E81-7E5D-324C-A1EB-5489835B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12F4-873F-864D-B481-5C882B4FD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8EA0-AD6D-1E49-92D3-FE5E804140A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3101-E224-C04F-ABDE-3D02603AF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36C5C-8249-8E4C-97D5-0EFA2F18A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3D07-198A-E649-91DC-22DDD551A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dit-suisse.com/ch/en/articles/asset-management/innovative-concepts-real-estate-marketing-201910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EF4B9-759C-124D-8338-26786E2C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91" y="1243584"/>
            <a:ext cx="7326289" cy="4110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4BB806-27A0-1D45-B209-6AE79DFA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98" y="1243584"/>
            <a:ext cx="2724150" cy="41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2EA9C-C01D-C44B-9A1B-B383B4BCE6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30" y="0"/>
            <a:ext cx="1049693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33EBFB8-4C16-074E-A5E9-913D0319A808}"/>
              </a:ext>
            </a:extLst>
          </p:cNvPr>
          <p:cNvSpPr/>
          <p:nvPr/>
        </p:nvSpPr>
        <p:spPr>
          <a:xfrm>
            <a:off x="4401636" y="3800473"/>
            <a:ext cx="1080000" cy="1080000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Universal</a:t>
            </a:r>
          </a:p>
          <a:p>
            <a:pPr algn="ctr"/>
            <a:r>
              <a:rPr lang="en-US" sz="1200" dirty="0"/>
              <a:t>Bank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2B821-5225-F94E-8FFC-50BA0DD52136}"/>
              </a:ext>
            </a:extLst>
          </p:cNvPr>
          <p:cNvCxnSpPr>
            <a:cxnSpLocks/>
          </p:cNvCxnSpPr>
          <p:nvPr/>
        </p:nvCxnSpPr>
        <p:spPr>
          <a:xfrm>
            <a:off x="4941888" y="3679823"/>
            <a:ext cx="0" cy="347663"/>
          </a:xfrm>
          <a:prstGeom prst="line">
            <a:avLst/>
          </a:prstGeom>
          <a:ln w="2222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127CE4C-3FDE-FD44-B8D3-29DBF9405BE4}"/>
              </a:ext>
            </a:extLst>
          </p:cNvPr>
          <p:cNvSpPr/>
          <p:nvPr/>
        </p:nvSpPr>
        <p:spPr>
          <a:xfrm>
            <a:off x="5555999" y="3800473"/>
            <a:ext cx="1080000" cy="1080000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Mobile Banker</a:t>
            </a:r>
          </a:p>
          <a:p>
            <a:pPr algn="ctr"/>
            <a:r>
              <a:rPr lang="en-US" sz="1200" dirty="0"/>
              <a:t>w/ Tablet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40A3F4-C6E7-1D42-8C6A-1CB6DBCDCC00}"/>
              </a:ext>
            </a:extLst>
          </p:cNvPr>
          <p:cNvSpPr/>
          <p:nvPr/>
        </p:nvSpPr>
        <p:spPr>
          <a:xfrm>
            <a:off x="6756124" y="3800473"/>
            <a:ext cx="1080000" cy="1080000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Assisted</a:t>
            </a:r>
          </a:p>
          <a:p>
            <a:pPr algn="ctr"/>
            <a:r>
              <a:rPr lang="en-US" sz="1200" dirty="0"/>
              <a:t>Self-Svc  </a:t>
            </a:r>
          </a:p>
          <a:p>
            <a:pPr algn="ctr"/>
            <a:r>
              <a:rPr lang="en-US" sz="1200" dirty="0"/>
              <a:t>w/ Smart ATMs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DB179-402B-2742-85FA-A8F85E4CCFEB}"/>
              </a:ext>
            </a:extLst>
          </p:cNvPr>
          <p:cNvSpPr/>
          <p:nvPr/>
        </p:nvSpPr>
        <p:spPr>
          <a:xfrm>
            <a:off x="7955742" y="3800473"/>
            <a:ext cx="1080000" cy="1080000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Video-Assisted Services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4DDEA6-7E01-2045-8325-0CFC83BB54F8}"/>
              </a:ext>
            </a:extLst>
          </p:cNvPr>
          <p:cNvSpPr/>
          <p:nvPr/>
        </p:nvSpPr>
        <p:spPr>
          <a:xfrm>
            <a:off x="9110105" y="3800473"/>
            <a:ext cx="1080000" cy="1080000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 Assisted</a:t>
            </a:r>
          </a:p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1CD64-4079-BA44-8558-A31BF08298EA}"/>
              </a:ext>
            </a:extLst>
          </p:cNvPr>
          <p:cNvSpPr txBox="1"/>
          <p:nvPr/>
        </p:nvSpPr>
        <p:spPr>
          <a:xfrm>
            <a:off x="3535828" y="3669668"/>
            <a:ext cx="977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High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70A70-CA87-6848-81EA-9CC38872B206}"/>
              </a:ext>
            </a:extLst>
          </p:cNvPr>
          <p:cNvSpPr txBox="1"/>
          <p:nvPr/>
        </p:nvSpPr>
        <p:spPr>
          <a:xfrm>
            <a:off x="10089650" y="3645394"/>
            <a:ext cx="977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High Tech</a:t>
            </a:r>
          </a:p>
        </p:txBody>
      </p:sp>
    </p:spTree>
    <p:extLst>
      <p:ext uri="{BB962C8B-B14F-4D97-AF65-F5344CB8AC3E}">
        <p14:creationId xmlns:p14="http://schemas.microsoft.com/office/powerpoint/2010/main" val="74710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C08E7-381C-9A4B-90EF-3E08150B15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4882896"/>
            <a:ext cx="5148072" cy="10749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9EC41D-D9E9-A546-8968-5642A568F55A}"/>
              </a:ext>
            </a:extLst>
          </p:cNvPr>
          <p:cNvSpPr/>
          <p:nvPr/>
        </p:nvSpPr>
        <p:spPr>
          <a:xfrm>
            <a:off x="2051268" y="610105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https://www.credit-suisse.com/ch/en/articles/asset-management/innovative-concepts-real-estate-marketing-201910.html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7BBD9-FB88-FE4F-B1FE-674B0FC6A9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268" y="105935"/>
            <a:ext cx="3905068" cy="22076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2534DB-4AFA-A349-B294-585A90BED1D9}"/>
              </a:ext>
            </a:extLst>
          </p:cNvPr>
          <p:cNvSpPr/>
          <p:nvPr/>
        </p:nvSpPr>
        <p:spPr>
          <a:xfrm>
            <a:off x="9542018" y="1508760"/>
            <a:ext cx="557784" cy="4480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442A6C95-4398-5949-8F5F-FDC1FBD2607F}"/>
              </a:ext>
            </a:extLst>
          </p:cNvPr>
          <p:cNvSpPr/>
          <p:nvPr/>
        </p:nvSpPr>
        <p:spPr>
          <a:xfrm flipH="1">
            <a:off x="5660136" y="1914643"/>
            <a:ext cx="1773936" cy="2743200"/>
          </a:xfrm>
          <a:prstGeom prst="wedgeRectCallout">
            <a:avLst>
              <a:gd name="adj1" fmla="val -171993"/>
              <a:gd name="adj2" fmla="val -48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18ED1-ECDF-3841-A55B-ECB28A60D7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268" y="649224"/>
            <a:ext cx="5382804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01EE7-8FFE-B646-8DC2-FC15D890AF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780" y="687324"/>
            <a:ext cx="3807220" cy="263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FE6A6A-C61D-4245-9485-875CF35C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38" y="849503"/>
            <a:ext cx="31750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6B29C-4DFF-6146-A041-A932A7F793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560" y="3538729"/>
            <a:ext cx="3517378" cy="26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D11713F-6B5C-B44D-BE59-27281A3E3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390896"/>
              </p:ext>
            </p:extLst>
          </p:nvPr>
        </p:nvGraphicFramePr>
        <p:xfrm>
          <a:off x="2514600" y="988482"/>
          <a:ext cx="748665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0F672B7-7549-B54A-A1FD-990446043225}"/>
              </a:ext>
            </a:extLst>
          </p:cNvPr>
          <p:cNvGrpSpPr/>
          <p:nvPr/>
        </p:nvGrpSpPr>
        <p:grpSpPr>
          <a:xfrm>
            <a:off x="5548656" y="2862675"/>
            <a:ext cx="1471613" cy="1471612"/>
            <a:chOff x="5479354" y="2720070"/>
            <a:chExt cx="1471613" cy="14716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4EA2E1-BAFD-2C4D-A272-2816F30425B3}"/>
                </a:ext>
              </a:extLst>
            </p:cNvPr>
            <p:cNvSpPr/>
            <p:nvPr/>
          </p:nvSpPr>
          <p:spPr>
            <a:xfrm>
              <a:off x="5479354" y="2720070"/>
              <a:ext cx="1471613" cy="1471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79D01-1945-8D43-A14F-219FB6640A99}"/>
                </a:ext>
              </a:extLst>
            </p:cNvPr>
            <p:cNvSpPr txBox="1"/>
            <p:nvPr/>
          </p:nvSpPr>
          <p:spPr>
            <a:xfrm>
              <a:off x="5548656" y="3169739"/>
              <a:ext cx="13495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Competitive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Rivalry</a:t>
              </a: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15752618-C4CB-BB41-A242-A071BEC34394}"/>
              </a:ext>
            </a:extLst>
          </p:cNvPr>
          <p:cNvSpPr/>
          <p:nvPr/>
        </p:nvSpPr>
        <p:spPr>
          <a:xfrm>
            <a:off x="6055518" y="2348382"/>
            <a:ext cx="404813" cy="38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86F6312-DF90-3042-AD7E-E9E9FC5EE21E}"/>
              </a:ext>
            </a:extLst>
          </p:cNvPr>
          <p:cNvSpPr/>
          <p:nvPr/>
        </p:nvSpPr>
        <p:spPr>
          <a:xfrm rot="10800000">
            <a:off x="6012753" y="4453617"/>
            <a:ext cx="404813" cy="38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7BBA2A6-1C31-D447-AC69-20E00CBED070}"/>
              </a:ext>
            </a:extLst>
          </p:cNvPr>
          <p:cNvSpPr/>
          <p:nvPr/>
        </p:nvSpPr>
        <p:spPr>
          <a:xfrm rot="16200000">
            <a:off x="5084066" y="3405600"/>
            <a:ext cx="404813" cy="38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5CB6884-A854-C942-9B28-C38011CE9A39}"/>
              </a:ext>
            </a:extLst>
          </p:cNvPr>
          <p:cNvSpPr/>
          <p:nvPr/>
        </p:nvSpPr>
        <p:spPr>
          <a:xfrm rot="5400000">
            <a:off x="7051470" y="3405600"/>
            <a:ext cx="404813" cy="38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B5F59-5175-5A49-8502-515C8C7190B1}"/>
              </a:ext>
            </a:extLst>
          </p:cNvPr>
          <p:cNvSpPr txBox="1"/>
          <p:nvPr/>
        </p:nvSpPr>
        <p:spPr>
          <a:xfrm>
            <a:off x="5915860" y="173011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[High]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2FCB6-14C4-A240-B8A2-1F5F877BDEC2}"/>
              </a:ext>
            </a:extLst>
          </p:cNvPr>
          <p:cNvSpPr txBox="1"/>
          <p:nvPr/>
        </p:nvSpPr>
        <p:spPr>
          <a:xfrm>
            <a:off x="5864936" y="5703791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[Low]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82DE1-3870-3D49-A59F-A3641BEADA18}"/>
              </a:ext>
            </a:extLst>
          </p:cNvPr>
          <p:cNvSpPr txBox="1"/>
          <p:nvPr/>
        </p:nvSpPr>
        <p:spPr>
          <a:xfrm>
            <a:off x="7920649" y="373114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[High]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F17A24-6653-F24F-9945-8EA0778A7FBB}"/>
              </a:ext>
            </a:extLst>
          </p:cNvPr>
          <p:cNvSpPr txBox="1"/>
          <p:nvPr/>
        </p:nvSpPr>
        <p:spPr>
          <a:xfrm>
            <a:off x="3925671" y="3698755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[Low]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F891DA-1729-8349-9001-82C874D8B79F}"/>
              </a:ext>
            </a:extLst>
          </p:cNvPr>
          <p:cNvSpPr txBox="1"/>
          <p:nvPr/>
        </p:nvSpPr>
        <p:spPr>
          <a:xfrm>
            <a:off x="297712" y="216010"/>
            <a:ext cx="118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Porter 5 Forces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BB9DCF-3AE5-164E-97BA-2529A2854F81}"/>
              </a:ext>
            </a:extLst>
          </p:cNvPr>
          <p:cNvSpPr/>
          <p:nvPr/>
        </p:nvSpPr>
        <p:spPr>
          <a:xfrm>
            <a:off x="7920649" y="917036"/>
            <a:ext cx="3392082" cy="9144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Low Barriers of Entry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Growth of FinTech / Challenger Banks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Banking is being unbundled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F733F-4C1F-5343-9F6E-B1F13B37FFFE}"/>
              </a:ext>
            </a:extLst>
          </p:cNvPr>
          <p:cNvSpPr txBox="1"/>
          <p:nvPr/>
        </p:nvSpPr>
        <p:spPr>
          <a:xfrm>
            <a:off x="5915860" y="386634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[High]</a:t>
            </a:r>
          </a:p>
        </p:txBody>
      </p:sp>
    </p:spTree>
    <p:extLst>
      <p:ext uri="{BB962C8B-B14F-4D97-AF65-F5344CB8AC3E}">
        <p14:creationId xmlns:p14="http://schemas.microsoft.com/office/powerpoint/2010/main" val="300756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79F01-A5AE-6A40-A479-49530A635E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542" y="1"/>
            <a:ext cx="3513458" cy="3429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19B6E0-F130-304F-B76D-72639F09E7B5}"/>
              </a:ext>
            </a:extLst>
          </p:cNvPr>
          <p:cNvSpPr/>
          <p:nvPr/>
        </p:nvSpPr>
        <p:spPr>
          <a:xfrm>
            <a:off x="9985271" y="1264501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87D3-33CB-7145-9ABD-ACCB43FBBA3A}"/>
              </a:ext>
            </a:extLst>
          </p:cNvPr>
          <p:cNvSpPr txBox="1"/>
          <p:nvPr/>
        </p:nvSpPr>
        <p:spPr>
          <a:xfrm>
            <a:off x="297712" y="216010"/>
            <a:ext cx="11894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Competitive Rivalry &gt; High</a:t>
            </a:r>
          </a:p>
          <a:p>
            <a:r>
              <a:rPr lang="en-US" sz="2800" dirty="0"/>
              <a:t>Transforming from a place you go to, to something you do.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80CA3-E3C4-2848-B86F-95A878ADBCA0}"/>
              </a:ext>
            </a:extLst>
          </p:cNvPr>
          <p:cNvSpPr/>
          <p:nvPr/>
        </p:nvSpPr>
        <p:spPr>
          <a:xfrm>
            <a:off x="539727" y="1294066"/>
            <a:ext cx="3392082" cy="9144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Swiss banks no enjoys the same safe haven of banking secrecy as previously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Negative Interest and Low Yields is impacting revenue streams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F32D8-245E-C549-9062-3CDB45B1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415" y="4370815"/>
            <a:ext cx="2583140" cy="235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60D6EB-CABD-A943-A2AB-218CC2D4FE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8099" y="4230763"/>
            <a:ext cx="2962476" cy="2492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D37FE-13AD-8045-8E01-6C48D4F9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381" y="2640589"/>
            <a:ext cx="2369378" cy="2197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A5ED12-172C-1346-90F5-DF172833FF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3836" y="2642773"/>
            <a:ext cx="2544626" cy="2195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28E3D-8920-6746-9944-52EF150173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415" y="2648630"/>
            <a:ext cx="2583140" cy="37347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E304C-4442-B041-AC21-B418A152DB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8092759" y="4528034"/>
            <a:ext cx="1879947" cy="2197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1C7AA-67DD-6849-8F70-B564396453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5126" y="3753660"/>
            <a:ext cx="2641733" cy="1694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E6EC29-E1BF-524B-BE19-4401C026E03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7247" y="5073670"/>
            <a:ext cx="1300162" cy="16496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31309C-FB60-1542-9632-6EF6330E0848}"/>
              </a:ext>
            </a:extLst>
          </p:cNvPr>
          <p:cNvSpPr txBox="1"/>
          <p:nvPr/>
        </p:nvSpPr>
        <p:spPr>
          <a:xfrm>
            <a:off x="7774084" y="3495236"/>
            <a:ext cx="3503325" cy="738664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Some branches hope to act as a </a:t>
            </a:r>
            <a:r>
              <a:rPr lang="en-US" sz="1400" b="1" dirty="0"/>
              <a:t>secondary office space </a:t>
            </a:r>
            <a:r>
              <a:rPr lang="en-US" sz="1400" dirty="0"/>
              <a:t>or </a:t>
            </a:r>
            <a:r>
              <a:rPr lang="en-US" sz="1400" b="1" dirty="0"/>
              <a:t>meeting space </a:t>
            </a:r>
            <a:r>
              <a:rPr lang="en-US" sz="1400" dirty="0"/>
              <a:t>to save anyone sick of working in their cubicle.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AC242-F20D-DC45-9687-E4A7D45C8133}"/>
              </a:ext>
            </a:extLst>
          </p:cNvPr>
          <p:cNvSpPr/>
          <p:nvPr/>
        </p:nvSpPr>
        <p:spPr>
          <a:xfrm>
            <a:off x="576263" y="2642773"/>
            <a:ext cx="2392427" cy="40746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Bank </a:t>
            </a:r>
          </a:p>
          <a:p>
            <a:pPr algn="ctr"/>
            <a:r>
              <a:rPr lang="en-US" sz="2400" dirty="0"/>
              <a:t>Branch</a:t>
            </a:r>
          </a:p>
          <a:p>
            <a:pPr algn="ctr"/>
            <a:r>
              <a:rPr lang="en-US" sz="24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69084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EA247-DAD9-1A4E-BB65-50180A15BE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542" y="1"/>
            <a:ext cx="3513458" cy="3429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58E02A-CD83-2B45-865E-62F7293C6147}"/>
              </a:ext>
            </a:extLst>
          </p:cNvPr>
          <p:cNvSpPr/>
          <p:nvPr/>
        </p:nvSpPr>
        <p:spPr>
          <a:xfrm>
            <a:off x="9886950" y="185738"/>
            <a:ext cx="1085851" cy="7000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4100-27C4-7F4B-996D-46AC8B9D5EEA}"/>
              </a:ext>
            </a:extLst>
          </p:cNvPr>
          <p:cNvSpPr txBox="1"/>
          <p:nvPr/>
        </p:nvSpPr>
        <p:spPr>
          <a:xfrm>
            <a:off x="297712" y="216010"/>
            <a:ext cx="11894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Threat of New Entrants &gt; High</a:t>
            </a:r>
          </a:p>
          <a:p>
            <a:r>
              <a:rPr lang="en-US" sz="2800" dirty="0"/>
              <a:t>Challenger FinTech are challenging the Incumbents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78244-DA91-2D43-ABE5-C3947CB882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574" y="1971914"/>
            <a:ext cx="7310436" cy="414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95C60-577C-6E44-BADC-CA3E40F0F851}"/>
              </a:ext>
            </a:extLst>
          </p:cNvPr>
          <p:cNvSpPr txBox="1"/>
          <p:nvPr/>
        </p:nvSpPr>
        <p:spPr>
          <a:xfrm>
            <a:off x="818042" y="6241880"/>
            <a:ext cx="94035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Fintech has transformed our global Financial Services Industry in the past 10 years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C75AC-1988-BB4E-81A3-A23939713134}"/>
              </a:ext>
            </a:extLst>
          </p:cNvPr>
          <p:cNvSpPr/>
          <p:nvPr/>
        </p:nvSpPr>
        <p:spPr>
          <a:xfrm>
            <a:off x="539727" y="1294066"/>
            <a:ext cx="3392082" cy="9144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FinTech are leading the way for unbundling banking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Strong Adoption of Digital Technologies</a:t>
            </a:r>
          </a:p>
        </p:txBody>
      </p:sp>
    </p:spTree>
    <p:extLst>
      <p:ext uri="{BB962C8B-B14F-4D97-AF65-F5344CB8AC3E}">
        <p14:creationId xmlns:p14="http://schemas.microsoft.com/office/powerpoint/2010/main" val="78564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575FD-4D9D-8A4D-B72B-58D20D21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65200"/>
            <a:ext cx="11849100" cy="492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44BC21-3D8A-2346-BAE5-C2E9EC337E8B}"/>
              </a:ext>
            </a:extLst>
          </p:cNvPr>
          <p:cNvSpPr txBox="1"/>
          <p:nvPr/>
        </p:nvSpPr>
        <p:spPr>
          <a:xfrm>
            <a:off x="297712" y="216010"/>
            <a:ext cx="118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Fintech is accelerating </a:t>
            </a:r>
          </a:p>
        </p:txBody>
      </p:sp>
    </p:spTree>
    <p:extLst>
      <p:ext uri="{BB962C8B-B14F-4D97-AF65-F5344CB8AC3E}">
        <p14:creationId xmlns:p14="http://schemas.microsoft.com/office/powerpoint/2010/main" val="46024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EA247-DAD9-1A4E-BB65-50180A15BE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542" y="1"/>
            <a:ext cx="3513458" cy="3429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58E02A-CD83-2B45-865E-62F7293C6147}"/>
              </a:ext>
            </a:extLst>
          </p:cNvPr>
          <p:cNvSpPr/>
          <p:nvPr/>
        </p:nvSpPr>
        <p:spPr>
          <a:xfrm>
            <a:off x="11172825" y="1384028"/>
            <a:ext cx="885826" cy="7000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4100-27C4-7F4B-996D-46AC8B9D5EEA}"/>
              </a:ext>
            </a:extLst>
          </p:cNvPr>
          <p:cNvSpPr txBox="1"/>
          <p:nvPr/>
        </p:nvSpPr>
        <p:spPr>
          <a:xfrm>
            <a:off x="297712" y="216010"/>
            <a:ext cx="118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of Customers &gt; High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E6F4E-8AAA-6941-B976-D59280AC6B64}"/>
              </a:ext>
            </a:extLst>
          </p:cNvPr>
          <p:cNvSpPr txBox="1"/>
          <p:nvPr/>
        </p:nvSpPr>
        <p:spPr>
          <a:xfrm>
            <a:off x="2907792" y="3054096"/>
            <a:ext cx="417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preferences are changing.</a:t>
            </a:r>
          </a:p>
          <a:p>
            <a:r>
              <a:rPr lang="en-US" dirty="0"/>
              <a:t>It is easier now than ever to change banks.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9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EA247-DAD9-1A4E-BB65-50180A15BE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542" y="1"/>
            <a:ext cx="3513458" cy="3429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58E02A-CD83-2B45-865E-62F7293C6147}"/>
              </a:ext>
            </a:extLst>
          </p:cNvPr>
          <p:cNvSpPr/>
          <p:nvPr/>
        </p:nvSpPr>
        <p:spPr>
          <a:xfrm>
            <a:off x="9886950" y="2557476"/>
            <a:ext cx="1085851" cy="7000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4100-27C4-7F4B-996D-46AC8B9D5EEA}"/>
              </a:ext>
            </a:extLst>
          </p:cNvPr>
          <p:cNvSpPr txBox="1"/>
          <p:nvPr/>
        </p:nvSpPr>
        <p:spPr>
          <a:xfrm>
            <a:off x="297712" y="216010"/>
            <a:ext cx="118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Threat of </a:t>
            </a:r>
            <a:r>
              <a:rPr lang="en-US" sz="2800" dirty="0" err="1"/>
              <a:t>Subsitutes</a:t>
            </a:r>
            <a:r>
              <a:rPr lang="en-US" sz="2800" dirty="0"/>
              <a:t> &gt; Low</a:t>
            </a:r>
          </a:p>
        </p:txBody>
      </p:sp>
    </p:spTree>
    <p:extLst>
      <p:ext uri="{BB962C8B-B14F-4D97-AF65-F5344CB8AC3E}">
        <p14:creationId xmlns:p14="http://schemas.microsoft.com/office/powerpoint/2010/main" val="49005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EA247-DAD9-1A4E-BB65-50180A15BE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542" y="1"/>
            <a:ext cx="3513458" cy="3429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58E02A-CD83-2B45-865E-62F7293C6147}"/>
              </a:ext>
            </a:extLst>
          </p:cNvPr>
          <p:cNvSpPr/>
          <p:nvPr/>
        </p:nvSpPr>
        <p:spPr>
          <a:xfrm>
            <a:off x="8786799" y="1384028"/>
            <a:ext cx="914413" cy="7000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4100-27C4-7F4B-996D-46AC8B9D5EEA}"/>
              </a:ext>
            </a:extLst>
          </p:cNvPr>
          <p:cNvSpPr txBox="1"/>
          <p:nvPr/>
        </p:nvSpPr>
        <p:spPr>
          <a:xfrm>
            <a:off x="297712" y="216010"/>
            <a:ext cx="118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of Supplier &gt; Low</a:t>
            </a:r>
          </a:p>
        </p:txBody>
      </p:sp>
    </p:spTree>
    <p:extLst>
      <p:ext uri="{BB962C8B-B14F-4D97-AF65-F5344CB8AC3E}">
        <p14:creationId xmlns:p14="http://schemas.microsoft.com/office/powerpoint/2010/main" val="37259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16AD83-0066-8F46-A3A2-711A40DDB910}"/>
              </a:ext>
            </a:extLst>
          </p:cNvPr>
          <p:cNvSpPr txBox="1"/>
          <p:nvPr/>
        </p:nvSpPr>
        <p:spPr>
          <a:xfrm>
            <a:off x="297712" y="216010"/>
            <a:ext cx="11894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Credit Suisse – Direct Banking Strategy</a:t>
            </a:r>
          </a:p>
          <a:p>
            <a:r>
              <a:rPr lang="en-US" sz="2800" dirty="0"/>
              <a:t>Transition from High Touch to High 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52D33-CFC9-8A49-97BE-E1D2A0B5BE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" y="1414463"/>
            <a:ext cx="5181600" cy="2692400"/>
          </a:xfrm>
          <a:prstGeom prst="rect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575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291</Words>
  <Application>Microsoft Macintosh PowerPoint</Application>
  <PresentationFormat>Widescreen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Fu</dc:creator>
  <cp:lastModifiedBy>Phillip Fu</cp:lastModifiedBy>
  <cp:revision>32</cp:revision>
  <cp:lastPrinted>2019-11-02T13:47:56Z</cp:lastPrinted>
  <dcterms:created xsi:type="dcterms:W3CDTF">2019-11-02T13:38:05Z</dcterms:created>
  <dcterms:modified xsi:type="dcterms:W3CDTF">2019-11-03T14:28:15Z</dcterms:modified>
</cp:coreProperties>
</file>